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Old Standard TT"/>
      <p:regular r:id="rId19"/>
      <p:bold r:id="rId20"/>
      <p: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32CF6C4-DCD8-4A6E-B3BA-D78FDF05221D}">
  <a:tblStyle styleId="{A32CF6C4-DCD8-4A6E-B3BA-D78FDF0522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OldStandardT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OldStandardTT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13d014422d_0_1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13d014422d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3d014422d_0_1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13d014422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3d014422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3d014422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3d014422d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3d014422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3d014422d_0_14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13d014422d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3d014422d_0_4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13d014422d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3d014422d_0_1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3d014422d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13d014422d_0_1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13d014422d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3d014422d_0_1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3d014422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13d014422d_0_1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13d014422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based Biometric Attendance System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Ashutosh Mohapatra (211020003)</a:t>
            </a:r>
            <a:endParaRPr sz="19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900"/>
              <a:t>Flavia Saldanha (211021007)</a:t>
            </a:r>
            <a:endParaRPr sz="19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 rot="290844">
            <a:off x="5749025" y="-419375"/>
            <a:ext cx="4410950" cy="650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907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9"/>
            </a:pPr>
            <a:r>
              <a:rPr lang="en" sz="2800"/>
              <a:t>Device &amp; Component Integration</a:t>
            </a:r>
            <a:endParaRPr sz="2800"/>
          </a:p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2817400" y="4048650"/>
            <a:ext cx="6086100" cy="9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ESP32: </a:t>
            </a:r>
            <a:r>
              <a:rPr lang="en"/>
              <a:t>Interfaces with fingerprint sensor for biometric input.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Firebase:</a:t>
            </a:r>
            <a:r>
              <a:rPr lang="en"/>
              <a:t> Central storage for student data.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Google Sheets:</a:t>
            </a:r>
            <a:r>
              <a:rPr lang="en"/>
              <a:t> Manages attendance records, displaying data in a structured format.</a:t>
            </a:r>
            <a:endParaRPr/>
          </a:p>
        </p:txBody>
      </p:sp>
      <p:pic>
        <p:nvPicPr>
          <p:cNvPr id="181" name="Google Shape;181;p22"/>
          <p:cNvPicPr preferRelativeResize="0"/>
          <p:nvPr/>
        </p:nvPicPr>
        <p:blipFill rotWithShape="1">
          <a:blip r:embed="rId3">
            <a:alphaModFix/>
          </a:blip>
          <a:srcRect b="30973" l="17636" r="15531" t="16160"/>
          <a:stretch/>
        </p:blipFill>
        <p:spPr>
          <a:xfrm>
            <a:off x="311700" y="703900"/>
            <a:ext cx="2629176" cy="1559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2100" y="658550"/>
            <a:ext cx="5330251" cy="339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2"/>
          <p:cNvPicPr preferRelativeResize="0"/>
          <p:nvPr/>
        </p:nvPicPr>
        <p:blipFill rotWithShape="1">
          <a:blip r:embed="rId5">
            <a:alphaModFix/>
          </a:blip>
          <a:srcRect b="21158" l="6343" r="17045" t="8264"/>
          <a:stretch/>
        </p:blipFill>
        <p:spPr>
          <a:xfrm>
            <a:off x="610988" y="2348650"/>
            <a:ext cx="1924900" cy="1329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 rotWithShape="1">
          <a:blip r:embed="rId6">
            <a:alphaModFix/>
          </a:blip>
          <a:srcRect b="20495" l="9349" r="15133" t="10841"/>
          <a:stretch/>
        </p:blipFill>
        <p:spPr>
          <a:xfrm>
            <a:off x="611000" y="3763725"/>
            <a:ext cx="1924900" cy="1312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412825" y="90875"/>
            <a:ext cx="83994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10"/>
            </a:pPr>
            <a:r>
              <a:rPr lang="en" sz="2800"/>
              <a:t>Application Development</a:t>
            </a:r>
            <a:endParaRPr sz="2800"/>
          </a:p>
        </p:txBody>
      </p:sp>
      <p:sp>
        <p:nvSpPr>
          <p:cNvPr id="190" name="Google Shape;190;p23"/>
          <p:cNvSpPr txBox="1"/>
          <p:nvPr>
            <p:ph idx="1" type="body"/>
          </p:nvPr>
        </p:nvSpPr>
        <p:spPr>
          <a:xfrm>
            <a:off x="311700" y="750150"/>
            <a:ext cx="2952300" cy="40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Mobile App:</a:t>
            </a:r>
            <a:endParaRPr b="1" sz="16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Purpose: Simplify student registration and attendance management.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Backend: Firebase manages data sync and storage.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Google Sheets</a:t>
            </a:r>
            <a:r>
              <a:rPr b="1" lang="en" sz="1600"/>
              <a:t>:</a:t>
            </a:r>
            <a:endParaRPr b="1" sz="16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Purpose: Stores attendance logs (fingerprint IDs, timestamps, attendance status).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Backend: Python Script to enter attendance status on a particular date and calculate overall attendance.</a:t>
            </a:r>
            <a:endParaRPr sz="1600"/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4100" y="3293003"/>
            <a:ext cx="5879900" cy="1850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 rotWithShape="1">
          <a:blip r:embed="rId4">
            <a:alphaModFix/>
          </a:blip>
          <a:srcRect b="25102" l="0" r="0" t="16922"/>
          <a:stretch/>
        </p:blipFill>
        <p:spPr>
          <a:xfrm>
            <a:off x="3529275" y="704074"/>
            <a:ext cx="1705196" cy="2507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3"/>
          <p:cNvPicPr preferRelativeResize="0"/>
          <p:nvPr/>
        </p:nvPicPr>
        <p:blipFill rotWithShape="1">
          <a:blip r:embed="rId5">
            <a:alphaModFix/>
          </a:blip>
          <a:srcRect b="27401" l="0" r="0" t="16193"/>
          <a:stretch/>
        </p:blipFill>
        <p:spPr>
          <a:xfrm>
            <a:off x="5409423" y="704075"/>
            <a:ext cx="1752489" cy="250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 rotWithShape="1">
          <a:blip r:embed="rId6">
            <a:alphaModFix/>
          </a:blip>
          <a:srcRect b="0" l="0" r="0" t="12118"/>
          <a:stretch/>
        </p:blipFill>
        <p:spPr>
          <a:xfrm>
            <a:off x="7336870" y="704075"/>
            <a:ext cx="1807129" cy="250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264675"/>
            <a:ext cx="8520600" cy="3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Purpose:</a:t>
            </a:r>
            <a:endParaRPr b="1" sz="17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</a:t>
            </a:r>
            <a:r>
              <a:rPr lang="en"/>
              <a:t> IoT-based attendance system using fingerprint authentication to log student entry and exit times, stored in Google Sheets and Firebase.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Records entry/exit times for each fingerprint scan. Calculates presence/absence and attendance percentage over time.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/>
              <a:t>Requirements:</a:t>
            </a:r>
            <a:endParaRPr b="1" sz="17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Manages student data (name, ID, email) in Firebase for secure access and retrieval.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Calculates each student’s attendance percentage based on recorded entries.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Cloud-based deployment on Firebase, with future integration for mobile data entry.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Uses secure data transfer between ESP32, Firebase, and Google Sheets.</a:t>
            </a:r>
            <a:endParaRPr sz="1500"/>
          </a:p>
        </p:txBody>
      </p:sp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 sz="2800"/>
              <a:t>Purpose &amp; requirements</a:t>
            </a:r>
            <a:endParaRPr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1275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2"/>
            </a:pPr>
            <a:r>
              <a:rPr lang="en" sz="2800"/>
              <a:t>Process Specification</a:t>
            </a:r>
            <a:endParaRPr sz="2800"/>
          </a:p>
        </p:txBody>
      </p:sp>
      <p:grpSp>
        <p:nvGrpSpPr>
          <p:cNvPr id="73" name="Google Shape;73;p15"/>
          <p:cNvGrpSpPr/>
          <p:nvPr/>
        </p:nvGrpSpPr>
        <p:grpSpPr>
          <a:xfrm>
            <a:off x="1324485" y="127531"/>
            <a:ext cx="5628692" cy="4941184"/>
            <a:chOff x="1324500" y="449425"/>
            <a:chExt cx="5103075" cy="4619224"/>
          </a:xfrm>
        </p:grpSpPr>
        <p:pic>
          <p:nvPicPr>
            <p:cNvPr id="74" name="Google Shape;74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748775" y="449425"/>
              <a:ext cx="3678800" cy="4619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" name="Google Shape;75;p15"/>
            <p:cNvSpPr txBox="1"/>
            <p:nvPr/>
          </p:nvSpPr>
          <p:spPr>
            <a:xfrm>
              <a:off x="4866550" y="2453150"/>
              <a:ext cx="432900" cy="1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chemeClr val="dk1"/>
                  </a:solidFill>
                </a:rPr>
                <a:t>YES</a:t>
              </a:r>
              <a:endParaRPr sz="700">
                <a:solidFill>
                  <a:schemeClr val="dk1"/>
                </a:solidFill>
              </a:endParaRPr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5655425" y="2079050"/>
              <a:ext cx="466500" cy="1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chemeClr val="dk1"/>
                  </a:solidFill>
                </a:rPr>
                <a:t>NO</a:t>
              </a:r>
              <a:endParaRPr sz="700">
                <a:solidFill>
                  <a:schemeClr val="dk1"/>
                </a:solidFill>
              </a:endParaRPr>
            </a:p>
          </p:txBody>
        </p:sp>
        <p:pic>
          <p:nvPicPr>
            <p:cNvPr id="77" name="Google Shape;77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324500" y="2027000"/>
              <a:ext cx="1268751" cy="849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" name="Google Shape;78;p15"/>
            <p:cNvSpPr txBox="1"/>
            <p:nvPr/>
          </p:nvSpPr>
          <p:spPr>
            <a:xfrm>
              <a:off x="1487575" y="2304950"/>
              <a:ext cx="1007100" cy="29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</a:rPr>
                <a:t>student</a:t>
              </a:r>
              <a:r>
                <a:rPr lang="en" sz="800">
                  <a:solidFill>
                    <a:schemeClr val="dk1"/>
                  </a:solidFill>
                </a:rPr>
                <a:t>-data.json</a:t>
              </a:r>
              <a:endParaRPr sz="800">
                <a:solidFill>
                  <a:schemeClr val="dk1"/>
                </a:solidFill>
              </a:endParaRPr>
            </a:p>
          </p:txBody>
        </p:sp>
        <p:cxnSp>
          <p:nvCxnSpPr>
            <p:cNvPr id="79" name="Google Shape;79;p15"/>
            <p:cNvCxnSpPr/>
            <p:nvPr/>
          </p:nvCxnSpPr>
          <p:spPr>
            <a:xfrm>
              <a:off x="2541875" y="2598250"/>
              <a:ext cx="1313700" cy="7911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0" name="Google Shape;80;p15"/>
            <p:cNvSpPr/>
            <p:nvPr/>
          </p:nvSpPr>
          <p:spPr>
            <a:xfrm rot="5654184">
              <a:off x="3789519" y="3347777"/>
              <a:ext cx="48733" cy="79982"/>
            </a:xfrm>
            <a:prstGeom prst="triangle">
              <a:avLst>
                <a:gd fmla="val 51969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pic>
          <p:nvPicPr>
            <p:cNvPr id="81" name="Google Shape;81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356750" y="3431700"/>
              <a:ext cx="1268750" cy="126875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2" name="Google Shape;82;p15"/>
            <p:cNvCxnSpPr/>
            <p:nvPr/>
          </p:nvCxnSpPr>
          <p:spPr>
            <a:xfrm flipH="1" rot="5400000">
              <a:off x="1597425" y="3131475"/>
              <a:ext cx="768300" cy="9600"/>
            </a:xfrm>
            <a:prstGeom prst="curvedConnector3">
              <a:avLst>
                <a:gd fmla="val 5000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3" name="Google Shape;83;p15"/>
            <p:cNvSpPr/>
            <p:nvPr/>
          </p:nvSpPr>
          <p:spPr>
            <a:xfrm rot="21220">
              <a:off x="1951919" y="2752271"/>
              <a:ext cx="48601" cy="80100"/>
            </a:xfrm>
            <a:prstGeom prst="triangle">
              <a:avLst>
                <a:gd fmla="val 51969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84" name="Google Shape;84;p15"/>
            <p:cNvSpPr txBox="1"/>
            <p:nvPr/>
          </p:nvSpPr>
          <p:spPr>
            <a:xfrm>
              <a:off x="1728325" y="3847250"/>
              <a:ext cx="525600" cy="25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</a:rPr>
                <a:t>Mobile</a:t>
              </a:r>
              <a:endParaRPr sz="800">
                <a:solidFill>
                  <a:schemeClr val="dk1"/>
                </a:solidFill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1"/>
                  </a:solidFill>
                </a:rPr>
                <a:t>App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3977375" y="1452625"/>
              <a:ext cx="402600" cy="1767900"/>
            </a:xfrm>
            <a:prstGeom prst="rect">
              <a:avLst/>
            </a:prstGeom>
            <a:solidFill>
              <a:srgbClr val="FFFB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86" name="Google Shape;86;p15"/>
            <p:cNvSpPr/>
            <p:nvPr/>
          </p:nvSpPr>
          <p:spPr>
            <a:xfrm rot="683116">
              <a:off x="4252159" y="1432816"/>
              <a:ext cx="402725" cy="218160"/>
            </a:xfrm>
            <a:prstGeom prst="rect">
              <a:avLst/>
            </a:prstGeom>
            <a:solidFill>
              <a:srgbClr val="FFFB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4307675" y="3226000"/>
              <a:ext cx="15000" cy="6000"/>
            </a:xfrm>
            <a:prstGeom prst="rect">
              <a:avLst/>
            </a:prstGeom>
            <a:gradFill>
              <a:gsLst>
                <a:gs pos="0">
                  <a:srgbClr val="5F8B5F"/>
                </a:gs>
                <a:gs pos="100000">
                  <a:srgbClr val="80B78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311700" y="1589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3"/>
            </a:pPr>
            <a:r>
              <a:rPr lang="en" sz="2800"/>
              <a:t>Domain Model Specification</a:t>
            </a:r>
            <a:endParaRPr sz="2800"/>
          </a:p>
        </p:txBody>
      </p:sp>
      <p:graphicFrame>
        <p:nvGraphicFramePr>
          <p:cNvPr id="93" name="Google Shape;93;p16"/>
          <p:cNvGraphicFramePr/>
          <p:nvPr/>
        </p:nvGraphicFramePr>
        <p:xfrm>
          <a:off x="952500" y="840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{A32CF6C4-DCD8-4A6E-B3BA-D78FDF05221D}</a:tableStyleId>
              </a:tblPr>
              <a:tblGrid>
                <a:gridCol w="935025"/>
                <a:gridCol w="6140725"/>
              </a:tblGrid>
              <a:tr h="639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Physical Entity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Student: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Attributes include name, registration ID, and fingerprint ID.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Fingerprint Sensor: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Captures biometric data for identification.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</a:tr>
              <a:tr h="639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Virtual Entity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Firebase: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Stores student details.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Google Sheets: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Logs attendance timestamps and updates details.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</a:tr>
              <a:tr h="420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Device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ESP32: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Communicates fingerprints and timestamps to Google Sheets.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</a:tr>
              <a:tr h="1076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Resource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On-device Resources: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Fingerprint sensor and processing on ESP32.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Network Resources: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Firebase (stores student data: name, email, ID, fingerprint ID) and Google Sheets (logs attendance timestamps and fetches student details from Firebase).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</a:tr>
              <a:tr h="1295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Service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Fingerprint Authentication Service: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Verifies fingerprints and sends data to Google Sheets.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Attendance Logging Service: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Records timestamps in Google Sheets.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300"/>
                        <a:buFont typeface="Old Standard TT"/>
                        <a:buChar char="●"/>
                      </a:pPr>
                      <a:r>
                        <a:rPr b="1"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Cloud Sync Service:</a:t>
                      </a:r>
                      <a:r>
                        <a:rPr lang="en" sz="1300">
                          <a:solidFill>
                            <a:schemeClr val="dk1"/>
                          </a:solidFill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 Syncs data between Google Sheets and Firebase for detail updates.</a:t>
                      </a:r>
                      <a:endParaRPr sz="1300">
                        <a:solidFill>
                          <a:schemeClr val="dk1"/>
                        </a:solidFill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311700" y="2554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4"/>
            </a:pPr>
            <a:r>
              <a:rPr lang="en" sz="2800"/>
              <a:t>Information Model Specification</a:t>
            </a:r>
            <a:endParaRPr sz="2800"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311700" y="1150950"/>
            <a:ext cx="5591700" cy="3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/>
              <a:t>Data Structure:</a:t>
            </a:r>
            <a:endParaRPr sz="17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Student Data: Stored in Firebase with name, email, registration ID, and fingerprint ID.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Attendance Log: Each entry in Google Sheets includes timestamp, fingerprint ID, and attendance status.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/>
              <a:t>Data Flow:</a:t>
            </a:r>
            <a:endParaRPr b="1"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fingerprint ID from Google Sheets is cross-referenced with the Firebase database to populate student details.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5800" y="868675"/>
            <a:ext cx="2867025" cy="386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2270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5"/>
            </a:pPr>
            <a:r>
              <a:rPr lang="en" sz="2800"/>
              <a:t>Service Specifications</a:t>
            </a:r>
            <a:endParaRPr sz="2800"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1700" y="1150950"/>
            <a:ext cx="8520600" cy="3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Fingerprint Authentication Service: </a:t>
            </a:r>
            <a:r>
              <a:rPr lang="en" sz="1700"/>
              <a:t>Captures and verifies fingerprints via the ESP32 sensor.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Attendance Logging Service: </a:t>
            </a:r>
            <a:r>
              <a:rPr lang="en" sz="1700"/>
              <a:t>Logs the entry/exit timestamps in Google Sheets.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Cloud Sync Service: </a:t>
            </a:r>
            <a:r>
              <a:rPr lang="en" sz="1700"/>
              <a:t>Matches fingerprint ID in Google Sheets with student data from Firebase to retrieve and update student details.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700"/>
              <a:t>Python Calculation Service: </a:t>
            </a:r>
            <a:r>
              <a:rPr lang="en" sz="1700"/>
              <a:t>Calculates attendance percentage and updates status in Google Sheets.</a:t>
            </a:r>
            <a:endParaRPr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841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6"/>
            </a:pPr>
            <a:r>
              <a:rPr lang="en" sz="2800"/>
              <a:t>IoT Level Specification - IoT Level 3</a:t>
            </a:r>
            <a:endParaRPr sz="2800"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5913" y="697350"/>
            <a:ext cx="4932175" cy="435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688" y="1059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7"/>
            </a:pPr>
            <a:r>
              <a:rPr lang="en" sz="2800"/>
              <a:t>Functional View Specification</a:t>
            </a:r>
            <a:endParaRPr sz="2800"/>
          </a:p>
        </p:txBody>
      </p:sp>
      <p:sp>
        <p:nvSpPr>
          <p:cNvPr id="118" name="Google Shape;118;p20"/>
          <p:cNvSpPr/>
          <p:nvPr/>
        </p:nvSpPr>
        <p:spPr>
          <a:xfrm>
            <a:off x="5072300" y="1641800"/>
            <a:ext cx="3692100" cy="5004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5072300" y="3227000"/>
            <a:ext cx="3692100" cy="500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0" name="Google Shape;120;p20"/>
          <p:cNvSpPr/>
          <p:nvPr/>
        </p:nvSpPr>
        <p:spPr>
          <a:xfrm>
            <a:off x="5072300" y="2210642"/>
            <a:ext cx="1048500" cy="9477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7715959" y="2210642"/>
            <a:ext cx="1048500" cy="9477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6171233" y="2210642"/>
            <a:ext cx="1483500" cy="431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6176486" y="2718821"/>
            <a:ext cx="1483500" cy="4314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6388721" y="1641800"/>
            <a:ext cx="1048500" cy="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Application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5142499" y="2221600"/>
            <a:ext cx="908100" cy="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Management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6529291" y="2221594"/>
            <a:ext cx="767700" cy="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Services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6369226" y="2710500"/>
            <a:ext cx="1098300" cy="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Communication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6534575" y="3227014"/>
            <a:ext cx="767700" cy="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Devices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7856318" y="2221594"/>
            <a:ext cx="767700" cy="1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Security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38650"/>
            <a:ext cx="4521300" cy="3991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20"/>
          <p:cNvCxnSpPr>
            <a:endCxn id="124" idx="0"/>
          </p:cNvCxnSpPr>
          <p:nvPr/>
        </p:nvCxnSpPr>
        <p:spPr>
          <a:xfrm>
            <a:off x="3093971" y="1268600"/>
            <a:ext cx="3819000" cy="373200"/>
          </a:xfrm>
          <a:prstGeom prst="curvedConnector2">
            <a:avLst/>
          </a:prstGeom>
          <a:noFill/>
          <a:ln cap="flat" cmpd="sng" w="9525">
            <a:solidFill>
              <a:srgbClr val="BF9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20"/>
          <p:cNvCxnSpPr>
            <a:endCxn id="120" idx="1"/>
          </p:cNvCxnSpPr>
          <p:nvPr/>
        </p:nvCxnSpPr>
        <p:spPr>
          <a:xfrm flipH="1" rot="10800000">
            <a:off x="3573500" y="2684492"/>
            <a:ext cx="1498800" cy="684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0"/>
          <p:cNvCxnSpPr>
            <a:endCxn id="126" idx="0"/>
          </p:cNvCxnSpPr>
          <p:nvPr/>
        </p:nvCxnSpPr>
        <p:spPr>
          <a:xfrm flipH="1" rot="10800000">
            <a:off x="3560041" y="2221594"/>
            <a:ext cx="3353100" cy="167400"/>
          </a:xfrm>
          <a:prstGeom prst="curvedConnector4">
            <a:avLst>
              <a:gd fmla="val 44276" name="adj1"/>
              <a:gd fmla="val 242249" name="adj2"/>
            </a:avLst>
          </a:prstGeom>
          <a:noFill/>
          <a:ln cap="flat" cmpd="sng" w="9525">
            <a:solidFill>
              <a:srgbClr val="0B539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20"/>
          <p:cNvCxnSpPr>
            <a:endCxn id="121" idx="2"/>
          </p:cNvCxnSpPr>
          <p:nvPr/>
        </p:nvCxnSpPr>
        <p:spPr>
          <a:xfrm flipH="1" rot="10800000">
            <a:off x="3573709" y="3158342"/>
            <a:ext cx="4666500" cy="210300"/>
          </a:xfrm>
          <a:prstGeom prst="curvedConnector2">
            <a:avLst/>
          </a:prstGeom>
          <a:noFill/>
          <a:ln cap="flat" cmpd="sng" w="9525">
            <a:solidFill>
              <a:srgbClr val="A64D7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20"/>
          <p:cNvCxnSpPr>
            <a:endCxn id="119" idx="2"/>
          </p:cNvCxnSpPr>
          <p:nvPr/>
        </p:nvCxnSpPr>
        <p:spPr>
          <a:xfrm>
            <a:off x="959150" y="3599000"/>
            <a:ext cx="5959200" cy="128400"/>
          </a:xfrm>
          <a:prstGeom prst="curvedConnector4">
            <a:avLst>
              <a:gd fmla="val 34511" name="adj1"/>
              <a:gd fmla="val 285456" name="adj2"/>
            </a:avLst>
          </a:prstGeom>
          <a:noFill/>
          <a:ln cap="flat" cmpd="sng" w="9525">
            <a:solidFill>
              <a:srgbClr val="66666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20"/>
          <p:cNvCxnSpPr>
            <a:endCxn id="119" idx="2"/>
          </p:cNvCxnSpPr>
          <p:nvPr/>
        </p:nvCxnSpPr>
        <p:spPr>
          <a:xfrm>
            <a:off x="1560350" y="2997800"/>
            <a:ext cx="5358000" cy="729600"/>
          </a:xfrm>
          <a:prstGeom prst="curvedConnector4">
            <a:avLst>
              <a:gd fmla="val 32773" name="adj1"/>
              <a:gd fmla="val 132638" name="adj2"/>
            </a:avLst>
          </a:prstGeom>
          <a:noFill/>
          <a:ln cap="flat" cmpd="sng" w="9525">
            <a:solidFill>
              <a:srgbClr val="666666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20"/>
          <p:cNvCxnSpPr>
            <a:endCxn id="120" idx="1"/>
          </p:cNvCxnSpPr>
          <p:nvPr/>
        </p:nvCxnSpPr>
        <p:spPr>
          <a:xfrm>
            <a:off x="3121700" y="1266992"/>
            <a:ext cx="1950600" cy="1417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E69138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0"/>
          <p:cNvCxnSpPr>
            <a:endCxn id="121" idx="1"/>
          </p:cNvCxnSpPr>
          <p:nvPr/>
        </p:nvCxnSpPr>
        <p:spPr>
          <a:xfrm>
            <a:off x="3114259" y="1271492"/>
            <a:ext cx="4601700" cy="1413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A64D7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20"/>
          <p:cNvCxnSpPr>
            <a:endCxn id="122" idx="2"/>
          </p:cNvCxnSpPr>
          <p:nvPr/>
        </p:nvCxnSpPr>
        <p:spPr>
          <a:xfrm>
            <a:off x="1574783" y="2423642"/>
            <a:ext cx="5338200" cy="218400"/>
          </a:xfrm>
          <a:prstGeom prst="curvedConnector4">
            <a:avLst>
              <a:gd fmla="val 43052" name="adj1"/>
              <a:gd fmla="val 209032" name="adj2"/>
            </a:avLst>
          </a:prstGeom>
          <a:noFill/>
          <a:ln cap="flat" cmpd="sng" w="9525">
            <a:solidFill>
              <a:srgbClr val="0B539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20"/>
          <p:cNvCxnSpPr>
            <a:endCxn id="123" idx="1"/>
          </p:cNvCxnSpPr>
          <p:nvPr/>
        </p:nvCxnSpPr>
        <p:spPr>
          <a:xfrm>
            <a:off x="3094586" y="2194121"/>
            <a:ext cx="3081900" cy="740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38761D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20"/>
          <p:cNvCxnSpPr>
            <a:endCxn id="123" idx="2"/>
          </p:cNvCxnSpPr>
          <p:nvPr/>
        </p:nvCxnSpPr>
        <p:spPr>
          <a:xfrm>
            <a:off x="1574636" y="2423621"/>
            <a:ext cx="5343600" cy="726600"/>
          </a:xfrm>
          <a:prstGeom prst="curvedConnector4">
            <a:avLst>
              <a:gd fmla="val 43059" name="adj1"/>
              <a:gd fmla="val 132773" name="adj2"/>
            </a:avLst>
          </a:prstGeom>
          <a:noFill/>
          <a:ln cap="flat" cmpd="sng" w="9525">
            <a:solidFill>
              <a:srgbClr val="38761D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20"/>
          <p:cNvCxnSpPr>
            <a:endCxn id="118" idx="1"/>
          </p:cNvCxnSpPr>
          <p:nvPr/>
        </p:nvCxnSpPr>
        <p:spPr>
          <a:xfrm flipH="1" rot="10800000">
            <a:off x="4364600" y="1892000"/>
            <a:ext cx="707700" cy="349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BF9000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11700" y="527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8"/>
            </a:pPr>
            <a:r>
              <a:rPr lang="en" sz="2800"/>
              <a:t>Operational View Specification</a:t>
            </a:r>
            <a:endParaRPr sz="2800"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311700" y="665975"/>
            <a:ext cx="8520600" cy="9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Normal Operation: </a:t>
            </a:r>
            <a:r>
              <a:rPr lang="en"/>
              <a:t>Fingerprint scans log times; attendance data syncs in real-time.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Error Handling: </a:t>
            </a:r>
            <a:r>
              <a:rPr lang="en"/>
              <a:t>Wi-Fi connectivity issues prompt reconnection.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Maintenance:</a:t>
            </a:r>
            <a:r>
              <a:rPr lang="en"/>
              <a:t> Add new student records in Firebase.</a:t>
            </a:r>
            <a:endParaRPr/>
          </a:p>
        </p:txBody>
      </p:sp>
      <p:sp>
        <p:nvSpPr>
          <p:cNvPr id="149" name="Google Shape;149;p21"/>
          <p:cNvSpPr/>
          <p:nvPr/>
        </p:nvSpPr>
        <p:spPr>
          <a:xfrm>
            <a:off x="379500" y="1641800"/>
            <a:ext cx="8385000" cy="8022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0" name="Google Shape;150;p21"/>
          <p:cNvSpPr/>
          <p:nvPr/>
        </p:nvSpPr>
        <p:spPr>
          <a:xfrm>
            <a:off x="379500" y="4184352"/>
            <a:ext cx="8385000" cy="802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379500" y="2554183"/>
            <a:ext cx="2380800" cy="1519800"/>
          </a:xfrm>
          <a:prstGeom prst="rect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2" name="Google Shape;152;p21"/>
          <p:cNvSpPr/>
          <p:nvPr/>
        </p:nvSpPr>
        <p:spPr>
          <a:xfrm>
            <a:off x="6383292" y="2554183"/>
            <a:ext cx="2380800" cy="15198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3" name="Google Shape;153;p21"/>
          <p:cNvSpPr/>
          <p:nvPr/>
        </p:nvSpPr>
        <p:spPr>
          <a:xfrm>
            <a:off x="2875194" y="2554183"/>
            <a:ext cx="3369600" cy="6921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4" name="Google Shape;154;p21"/>
          <p:cNvSpPr/>
          <p:nvPr/>
        </p:nvSpPr>
        <p:spPr>
          <a:xfrm>
            <a:off x="2887124" y="3369267"/>
            <a:ext cx="3369600" cy="6921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3700150" y="1641800"/>
            <a:ext cx="17433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Application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698250" y="2571750"/>
            <a:ext cx="17433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Management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3688350" y="2571750"/>
            <a:ext cx="17433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Services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3700150" y="3378050"/>
            <a:ext cx="17433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Communication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3700350" y="4184375"/>
            <a:ext cx="17433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Devices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6702050" y="2571750"/>
            <a:ext cx="1743300" cy="1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Security</a:t>
            </a:r>
            <a:endParaRPr b="1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1" name="Google Shape;161;p21"/>
          <p:cNvSpPr txBox="1"/>
          <p:nvPr/>
        </p:nvSpPr>
        <p:spPr>
          <a:xfrm>
            <a:off x="3193250" y="2856513"/>
            <a:ext cx="11133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Google Sheets 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4739500" y="2873575"/>
            <a:ext cx="11133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Firebase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2873525" y="4504425"/>
            <a:ext cx="11133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ESP32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4285675" y="4504425"/>
            <a:ext cx="19848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R307 Fingerprint Sensor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5" name="Google Shape;165;p21"/>
          <p:cNvSpPr txBox="1"/>
          <p:nvPr/>
        </p:nvSpPr>
        <p:spPr>
          <a:xfrm>
            <a:off x="1461375" y="4527725"/>
            <a:ext cx="11133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Buzzer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6" name="Google Shape;166;p21"/>
          <p:cNvSpPr txBox="1"/>
          <p:nvPr/>
        </p:nvSpPr>
        <p:spPr>
          <a:xfrm>
            <a:off x="6569325" y="4527725"/>
            <a:ext cx="11133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Display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7" name="Google Shape;167;p21"/>
          <p:cNvSpPr txBox="1"/>
          <p:nvPr/>
        </p:nvSpPr>
        <p:spPr>
          <a:xfrm>
            <a:off x="5075750" y="3715200"/>
            <a:ext cx="11133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REST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8" name="Google Shape;168;p21"/>
          <p:cNvSpPr txBox="1"/>
          <p:nvPr/>
        </p:nvSpPr>
        <p:spPr>
          <a:xfrm>
            <a:off x="2927463" y="2031975"/>
            <a:ext cx="11133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Mobile App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9" name="Google Shape;169;p21"/>
          <p:cNvSpPr txBox="1"/>
          <p:nvPr/>
        </p:nvSpPr>
        <p:spPr>
          <a:xfrm>
            <a:off x="4572438" y="2032000"/>
            <a:ext cx="16437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Google Sheets Interface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0" name="Google Shape;170;p21"/>
          <p:cNvSpPr txBox="1"/>
          <p:nvPr/>
        </p:nvSpPr>
        <p:spPr>
          <a:xfrm>
            <a:off x="3095700" y="3715200"/>
            <a:ext cx="14799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Google Sheets API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1" name="Google Shape;171;p21"/>
          <p:cNvSpPr txBox="1"/>
          <p:nvPr/>
        </p:nvSpPr>
        <p:spPr>
          <a:xfrm>
            <a:off x="7017050" y="3072275"/>
            <a:ext cx="11133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Authentication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2" name="Google Shape;172;p21"/>
          <p:cNvSpPr txBox="1"/>
          <p:nvPr/>
        </p:nvSpPr>
        <p:spPr>
          <a:xfrm>
            <a:off x="7017050" y="3628313"/>
            <a:ext cx="11133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 Integrity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3" name="Google Shape;173;p21"/>
          <p:cNvSpPr txBox="1"/>
          <p:nvPr/>
        </p:nvSpPr>
        <p:spPr>
          <a:xfrm>
            <a:off x="748050" y="2940575"/>
            <a:ext cx="1643700" cy="428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Admin Access to review attendance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748050" y="3573096"/>
            <a:ext cx="1643700" cy="297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Database Management</a:t>
            </a:r>
            <a:endParaRPr sz="11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